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67" r:id="rId7"/>
    <p:sldId id="265" r:id="rId8"/>
    <p:sldId id="258" r:id="rId9"/>
    <p:sldId id="266" r:id="rId10"/>
    <p:sldId id="259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ingdings 2" panose="05020102010507070707" pitchFamily="18" charset="2"/>
      <p:regular r:id="rId17"/>
    </p:embeddedFont>
    <p:embeddedFont>
      <p:font typeface="KG Learning to Trust" panose="020B0604020202020204" charset="0"/>
      <p:regular r:id="rId18"/>
    </p:embeddedFont>
    <p:embeddedFont>
      <p:font typeface="KG Second Chances Sketch" panose="020B0604020202020204" charset="0"/>
      <p:regular r:id="rId19"/>
    </p:embeddedFont>
    <p:embeddedFont>
      <p:font typeface="Calisto MT" panose="02040603050505030304" pitchFamily="18" charset="0"/>
      <p:regular r:id="rId20"/>
      <p:bold r:id="rId21"/>
      <p:italic r:id="rId22"/>
      <p:boldItalic r:id="rId23"/>
    </p:embeddedFont>
    <p:embeddedFont>
      <p:font typeface="KG Miss Kindergarten" panose="020B0604020202020204" charset="0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7-Act 3, Scenes 1-3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3.3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22" y="0"/>
            <a:ext cx="10353762" cy="4058751"/>
          </a:xfrm>
        </p:spPr>
        <p:txBody>
          <a:bodyPr/>
          <a:lstStyle/>
          <a:p>
            <a:pPr marL="36900" lvl="0" indent="0" algn="ctr">
              <a:buNone/>
            </a:pPr>
            <a:endParaRPr lang="en-US" sz="36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endParaRPr lang="en-US" sz="36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r>
              <a:rPr lang="en-US" sz="3600" dirty="0">
                <a:effectLst/>
                <a:latin typeface="KG Miss Kindergarten" panose="02000000000000000000" pitchFamily="2" charset="0"/>
              </a:rPr>
              <a:t>What is dangerous about </a:t>
            </a:r>
            <a:r>
              <a:rPr lang="en-US" sz="3600" dirty="0" err="1">
                <a:effectLst/>
                <a:latin typeface="KG Miss Kindergarten" panose="02000000000000000000" pitchFamily="2" charset="0"/>
              </a:rPr>
              <a:t>Fleance</a:t>
            </a:r>
            <a:r>
              <a:rPr lang="en-US" sz="3600" dirty="0">
                <a:effectLst/>
                <a:latin typeface="KG Miss Kindergarten" panose="02000000000000000000" pitchFamily="2" charset="0"/>
              </a:rPr>
              <a:t> escaping?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47" y="2521775"/>
            <a:ext cx="534416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Banquo’s Thoughts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KG Learning to Trust" panose="02000503000000020004" pitchFamily="2" charset="0"/>
              </a:rPr>
              <a:t>Matching Game-Banquo’s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81473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Thou hast it now—king, Cawdor, </a:t>
            </a:r>
            <a:r>
              <a:rPr lang="en-US" dirty="0" err="1">
                <a:effectLst/>
                <a:latin typeface="KG Miss Kindergarten" panose="02000000000000000000" pitchFamily="2" charset="0"/>
              </a:rPr>
              <a:t>Glamis</a:t>
            </a:r>
            <a:r>
              <a:rPr lang="en-US" dirty="0">
                <a:effectLst/>
                <a:latin typeface="KG Miss Kindergarten" panose="02000000000000000000" pitchFamily="2" charset="0"/>
              </a:rPr>
              <a:t>, all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As the </a:t>
            </a:r>
            <a:r>
              <a:rPr lang="en-US" dirty="0" err="1">
                <a:effectLst/>
                <a:latin typeface="KG Miss Kindergarten" panose="02000000000000000000" pitchFamily="2" charset="0"/>
              </a:rPr>
              <a:t>Weïrd</a:t>
            </a:r>
            <a:r>
              <a:rPr lang="en-US" dirty="0">
                <a:effectLst/>
                <a:latin typeface="KG Miss Kindergarten" panose="02000000000000000000" pitchFamily="2" charset="0"/>
              </a:rPr>
              <a:t> Women promised, and I fear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Thou </a:t>
            </a:r>
            <a:r>
              <a:rPr lang="en-US" dirty="0" err="1">
                <a:effectLst/>
                <a:latin typeface="KG Miss Kindergarten" panose="02000000000000000000" pitchFamily="2" charset="0"/>
              </a:rPr>
              <a:t>played’st</a:t>
            </a:r>
            <a:r>
              <a:rPr lang="en-US" dirty="0">
                <a:effectLst/>
                <a:latin typeface="KG Miss Kindergarten" panose="02000000000000000000" pitchFamily="2" charset="0"/>
              </a:rPr>
              <a:t> most foully for ’t. Yet it was said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It should not stand in thy posterity,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But that myself should be the root and father	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Of many kings. If there come truth from them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(As upon thee, Macbeth, their speeches shine)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Why, by the verities on thee made good,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May they not be my oracles as well,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And set me up in hope? But hush, no more.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2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KG Learning to Trust" panose="02000503000000020004" pitchFamily="2" charset="0"/>
              </a:rPr>
              <a:t>Matching Game-Answers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71" y="1580050"/>
            <a:ext cx="6203442" cy="497943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Thou hast it now—king, Cawdor, </a:t>
            </a:r>
            <a:r>
              <a:rPr lang="en-US" sz="1800" dirty="0" err="1">
                <a:effectLst/>
                <a:latin typeface="KG Miss Kindergarten" panose="02000000000000000000" pitchFamily="2" charset="0"/>
              </a:rPr>
              <a:t>Glamis</a:t>
            </a:r>
            <a:r>
              <a:rPr lang="en-US" sz="1800" dirty="0">
                <a:effectLst/>
                <a:latin typeface="KG Miss Kindergarten" panose="02000000000000000000" pitchFamily="2" charset="0"/>
              </a:rPr>
              <a:t>, all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As the </a:t>
            </a:r>
            <a:r>
              <a:rPr lang="en-US" sz="1800" dirty="0" err="1">
                <a:effectLst/>
                <a:latin typeface="KG Miss Kindergarten" panose="02000000000000000000" pitchFamily="2" charset="0"/>
              </a:rPr>
              <a:t>Weïrd</a:t>
            </a:r>
            <a:r>
              <a:rPr lang="en-US" sz="1800" dirty="0">
                <a:effectLst/>
                <a:latin typeface="KG Miss Kindergarten" panose="02000000000000000000" pitchFamily="2" charset="0"/>
              </a:rPr>
              <a:t> Women promised, and I fear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Thou </a:t>
            </a:r>
            <a:r>
              <a:rPr lang="en-US" sz="1800" dirty="0" err="1">
                <a:effectLst/>
                <a:latin typeface="KG Miss Kindergarten" panose="02000000000000000000" pitchFamily="2" charset="0"/>
              </a:rPr>
              <a:t>played’st</a:t>
            </a:r>
            <a:r>
              <a:rPr lang="en-US" sz="1800" dirty="0">
                <a:effectLst/>
                <a:latin typeface="KG Miss Kindergarten" panose="02000000000000000000" pitchFamily="2" charset="0"/>
              </a:rPr>
              <a:t> most foully for ’t. Yet it was said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It should not stand in thy posterity,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But that myself should be the root and father	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Of many kings. If there come truth from them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(As upon thee, Macbeth, their speeches shine)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Why, by the verities on thee made good,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May they not be my oracles as well,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And set me up in hope? But hush, no more.</a:t>
            </a:r>
          </a:p>
          <a:p>
            <a:pPr marL="36900" indent="0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944554" y="1389088"/>
            <a:ext cx="765142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Now you have it all- King, Cawdor, </a:t>
            </a:r>
            <a:r>
              <a:rPr lang="en-US" sz="1400" dirty="0" err="1">
                <a:latin typeface="KG Miss Kindergarten" panose="02000000000000000000" pitchFamily="2" charset="0"/>
                <a:ea typeface="Times New Roman" panose="02020603050405020304" pitchFamily="18" charset="0"/>
              </a:rPr>
              <a:t>Glamis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Just like the witches said you would, but I’m afraid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That you did something very evil to get it. Yet it was said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That it will not last long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And that I will be the source and father 	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Of many kings. If the witches tell the truth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As they have for told truths for Macbeth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Why, since they have already proven to be true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Would my prophecies not come true as well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indent="182880">
              <a:lnSpc>
                <a:spcPct val="200000"/>
              </a:lnSpc>
              <a:spcAft>
                <a:spcPts val="1000"/>
              </a:spcAft>
            </a:pPr>
            <a:r>
              <a:rPr lang="en-US" sz="1400" dirty="0"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leave me hoping? Be quiet, I’ll speak no more about this. </a:t>
            </a:r>
            <a:endParaRPr lang="en-US" dirty="0">
              <a:effectLst/>
              <a:latin typeface="KG Miss Kindergarte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3.1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Are all of these the same?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580050"/>
            <a:ext cx="35242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561080"/>
            <a:ext cx="357187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30" y="1580050"/>
            <a:ext cx="2247900" cy="337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75" y="4065905"/>
            <a:ext cx="3810000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68" y="1952160"/>
            <a:ext cx="3399473" cy="2266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50" y="3141832"/>
            <a:ext cx="2247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56655"/>
            <a:ext cx="10353762" cy="4058751"/>
          </a:xfrm>
        </p:spPr>
        <p:txBody>
          <a:bodyPr>
            <a:normAutofit/>
          </a:bodyPr>
          <a:lstStyle/>
          <a:p>
            <a:pPr marL="36900" lvl="0" indent="0" algn="ctr">
              <a:buNone/>
            </a:pPr>
            <a:r>
              <a:rPr lang="en-US" sz="4000" dirty="0">
                <a:effectLst/>
                <a:latin typeface="KG Miss Kindergarten" panose="02000000000000000000" pitchFamily="2" charset="0"/>
              </a:rPr>
              <a:t>How does Macbeth convince the </a:t>
            </a:r>
            <a:r>
              <a:rPr lang="en-US" sz="4000" dirty="0" smtClean="0">
                <a:effectLst/>
                <a:latin typeface="KG Miss Kindergarten" panose="02000000000000000000" pitchFamily="2" charset="0"/>
              </a:rPr>
              <a:t>murderers </a:t>
            </a:r>
            <a:r>
              <a:rPr lang="en-US" sz="4000" dirty="0">
                <a:effectLst/>
                <a:latin typeface="KG Miss Kindergarten" panose="02000000000000000000" pitchFamily="2" charset="0"/>
              </a:rPr>
              <a:t>to kill </a:t>
            </a:r>
            <a:r>
              <a:rPr lang="en-US" sz="4000" dirty="0" smtClean="0">
                <a:effectLst/>
                <a:latin typeface="KG Miss Kindergarten" panose="02000000000000000000" pitchFamily="2" charset="0"/>
              </a:rPr>
              <a:t>Banquo</a:t>
            </a:r>
            <a:r>
              <a:rPr lang="en-US" sz="4000" dirty="0" smtClean="0">
                <a:effectLst/>
                <a:latin typeface="KG Miss Kindergarten" panose="02000000000000000000" pitchFamily="2" charset="0"/>
              </a:rPr>
              <a:t>?</a:t>
            </a:r>
            <a:endParaRPr lang="en-US" sz="40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endParaRPr lang="en-US" sz="40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r>
              <a:rPr lang="en-US" sz="4000" dirty="0">
                <a:effectLst/>
                <a:latin typeface="KG Miss Kindergarten" panose="02000000000000000000" pitchFamily="2" charset="0"/>
              </a:rPr>
              <a:t>What has Macbeth learned about manipulation from Lady Macbeth?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7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2-Close Reading 3.2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Translations in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75" y="1746121"/>
            <a:ext cx="6299602" cy="47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8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80</TotalTime>
  <Words>209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Wingdings 2</vt:lpstr>
      <vt:lpstr>KG Learning to Trust</vt:lpstr>
      <vt:lpstr>Times New Roman</vt:lpstr>
      <vt:lpstr>KG Second Chances Sketch</vt:lpstr>
      <vt:lpstr>Calisto MT</vt:lpstr>
      <vt:lpstr>KG Miss Kindergarten</vt:lpstr>
      <vt:lpstr>Trebuchet MS</vt:lpstr>
      <vt:lpstr>Slate</vt:lpstr>
      <vt:lpstr>The Tragedy of Macbeth</vt:lpstr>
      <vt:lpstr>Activator- Banquo’s Thoughts</vt:lpstr>
      <vt:lpstr> Matching Game-Banquo’s Thoughts</vt:lpstr>
      <vt:lpstr> Matching Game-Answers</vt:lpstr>
      <vt:lpstr>Activity 1- Close Reading 3.1</vt:lpstr>
      <vt:lpstr>Are all of these the same?</vt:lpstr>
      <vt:lpstr>Questions:</vt:lpstr>
      <vt:lpstr>Activity 2-Close Reading 3.2</vt:lpstr>
      <vt:lpstr>Translations in Groups</vt:lpstr>
      <vt:lpstr>Activity 3- Close Reading of 3.3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Kaufman, Kelly</cp:lastModifiedBy>
  <cp:revision>11</cp:revision>
  <dcterms:created xsi:type="dcterms:W3CDTF">2016-02-12T14:27:23Z</dcterms:created>
  <dcterms:modified xsi:type="dcterms:W3CDTF">2018-01-18T12:22:29Z</dcterms:modified>
</cp:coreProperties>
</file>